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61" r:id="rId4"/>
    <p:sldId id="262" r:id="rId5"/>
  </p:sldIdLst>
  <p:sldSz cx="9144000" cy="6858000" type="screen4x3"/>
  <p:notesSz cx="6400800" cy="86868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702" y="444"/>
      </p:cViewPr>
      <p:guideLst>
        <p:guide orient="horz" pos="799"/>
        <p:guide orient="horz" pos="4110"/>
        <p:guide orient="horz" pos="1389"/>
        <p:guide orient="horz" pos="3838"/>
        <p:guide orient="horz" pos="709"/>
        <p:guide pos="567"/>
        <p:guide pos="519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defTabSz="862013">
              <a:defRPr sz="1100"/>
            </a:lvl1pPr>
          </a:lstStyle>
          <a:p>
            <a:endParaRPr lang="de-CH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25850" y="0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/>
            </a:lvl1pPr>
          </a:lstStyle>
          <a:p>
            <a:endParaRPr lang="de-CH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30288" y="652463"/>
            <a:ext cx="4341812" cy="3255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39763" y="4125913"/>
            <a:ext cx="5121275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Textmasterformate durch Klicken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1825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defTabSz="862013">
              <a:defRPr sz="1100"/>
            </a:lvl1pPr>
          </a:lstStyle>
          <a:p>
            <a:endParaRPr lang="de-CH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5850" y="8251825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/>
            </a:lvl1pPr>
          </a:lstStyle>
          <a:p>
            <a:fld id="{5A7A3E03-0952-4975-9E8E-6E806834CF2C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035753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89138"/>
            <a:ext cx="7343775" cy="1295400"/>
          </a:xfrm>
        </p:spPr>
        <p:txBody>
          <a:bodyPr/>
          <a:lstStyle>
            <a:lvl1pPr>
              <a:defRPr sz="3900"/>
            </a:lvl1pPr>
          </a:lstStyle>
          <a:p>
            <a:pPr lvl="0"/>
            <a:r>
              <a:rPr lang="de-DE" noProof="0" dirty="0" smtClean="0"/>
              <a:t>Titelmasterformat durch Klicken bearbeiten</a:t>
            </a:r>
            <a:endParaRPr lang="de-CH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429000"/>
            <a:ext cx="7343775" cy="1752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smtClean="0"/>
          </a:p>
        </p:txBody>
      </p:sp>
      <p:pic>
        <p:nvPicPr>
          <p:cNvPr id="4103" name="Picture 7" descr="uzh_logo_d_pos_grau_1mm"/>
          <p:cNvPicPr preferRelativeResize="0"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1868488" cy="68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Line 8"/>
          <p:cNvSpPr>
            <a:spLocks noChangeShapeType="1"/>
          </p:cNvSpPr>
          <p:nvPr userDrawn="1"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4105" name="Text Box 9"/>
          <p:cNvSpPr txBox="1">
            <a:spLocks noChangeArrowheads="1"/>
          </p:cNvSpPr>
          <p:nvPr userDrawn="1"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de-CH" sz="1400" b="1" dirty="0" smtClean="0"/>
              <a:t>UFSP Ethik</a:t>
            </a:r>
            <a:endParaRPr lang="de-CH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4966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62486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94405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1690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2205038"/>
            <a:ext cx="7343775" cy="388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Textmasterformate durch Klicken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pic>
        <p:nvPicPr>
          <p:cNvPr id="1031" name="Picture 7" descr="uzh_logo_d_pos_grau_1mm"/>
          <p:cNvPicPr preferRelativeResize="0"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1868488" cy="68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de-CH" sz="1400" b="1" dirty="0" smtClean="0"/>
              <a:t>UFSP</a:t>
            </a:r>
            <a:r>
              <a:rPr lang="de-CH" sz="1400" b="1" baseline="0" dirty="0" smtClean="0"/>
              <a:t> Ethik</a:t>
            </a:r>
            <a:endParaRPr lang="de-CH" sz="14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5" r:id="rId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spcBef>
          <a:spcPct val="40000"/>
        </a:spcBef>
        <a:spcAft>
          <a:spcPct val="0"/>
        </a:spcAft>
        <a:buFont typeface="Arial" charset="0"/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346075" indent="-344488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2pPr>
      <a:lvl3pPr marL="7143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3pPr>
      <a:lvl4pPr marL="1069975" indent="-3540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4pPr>
      <a:lvl5pPr marL="14382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5pPr>
      <a:lvl6pPr marL="18954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6pPr>
      <a:lvl7pPr marL="23526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7pPr>
      <a:lvl8pPr marL="28098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8pPr>
      <a:lvl9pPr marL="32670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Energie und Ethik</a:t>
            </a:r>
            <a:endParaRPr lang="de-CH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Dominic Roser</a:t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UFSP </a:t>
            </a:r>
            <a:r>
              <a:rPr lang="de-CH" dirty="0"/>
              <a:t>Ethik </a:t>
            </a:r>
            <a:br>
              <a:rPr lang="de-CH" dirty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Universität Zürich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Wozu Ethik?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de-CH" b="1" dirty="0" smtClean="0"/>
              <a:t>Wissenschaft</a:t>
            </a:r>
            <a:r>
              <a:rPr lang="de-CH" dirty="0" smtClean="0"/>
              <a:t>: 	Wenn </a:t>
            </a:r>
            <a:r>
              <a:rPr lang="de-CH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Energiestrategie A</a:t>
            </a:r>
            <a:r>
              <a:rPr lang="de-CH" dirty="0" smtClean="0"/>
              <a:t> </a:t>
            </a:r>
            <a:br>
              <a:rPr lang="de-CH" dirty="0" smtClean="0"/>
            </a:br>
            <a:r>
              <a:rPr lang="de-CH" dirty="0" smtClean="0"/>
              <a:t>		dann </a:t>
            </a:r>
            <a:r>
              <a:rPr lang="de-CH" b="1" dirty="0" smtClean="0">
                <a:solidFill>
                  <a:srgbClr val="FF0000"/>
                </a:solidFill>
              </a:rPr>
              <a:t>Folgen B</a:t>
            </a:r>
            <a:br>
              <a:rPr lang="de-CH" b="1" dirty="0" smtClean="0">
                <a:solidFill>
                  <a:srgbClr val="FF0000"/>
                </a:solidFill>
              </a:rPr>
            </a:br>
            <a:r>
              <a:rPr lang="de-CH" b="1" dirty="0" smtClean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b="1" dirty="0" smtClean="0"/>
              <a:t>Beispiele: </a:t>
            </a:r>
          </a:p>
          <a:p>
            <a:pPr marL="631825" lvl="1" indent="-285750">
              <a:buFont typeface="Arial" pitchFamily="34" charset="0"/>
              <a:buChar char="•"/>
            </a:pPr>
            <a:r>
              <a:rPr lang="de-CH" dirty="0"/>
              <a:t>Wenn </a:t>
            </a:r>
            <a:r>
              <a:rPr lang="de-CH" b="1" dirty="0">
                <a:solidFill>
                  <a:schemeClr val="accent1">
                    <a:lumMod val="60000"/>
                    <a:lumOff val="40000"/>
                  </a:schemeClr>
                </a:solidFill>
                <a:ea typeface="+mn-ea"/>
              </a:rPr>
              <a:t>fossile Energieträger </a:t>
            </a:r>
            <a:r>
              <a:rPr lang="de-CH" dirty="0"/>
              <a:t/>
            </a:r>
            <a:br>
              <a:rPr lang="de-CH" dirty="0"/>
            </a:br>
            <a:r>
              <a:rPr lang="de-CH" dirty="0"/>
              <a:t>dann </a:t>
            </a:r>
            <a:r>
              <a:rPr lang="de-CH" b="1" dirty="0">
                <a:solidFill>
                  <a:srgbClr val="FF0000"/>
                </a:solidFill>
                <a:ea typeface="+mn-ea"/>
              </a:rPr>
              <a:t>tiefe Energiekosten, globale Risiken, etc</a:t>
            </a:r>
            <a:r>
              <a:rPr lang="de-CH" b="1" dirty="0" smtClean="0">
                <a:solidFill>
                  <a:srgbClr val="FF0000"/>
                </a:solidFill>
                <a:ea typeface="+mn-ea"/>
              </a:rPr>
              <a:t>. </a:t>
            </a:r>
            <a:endParaRPr lang="de-CH" b="1" dirty="0">
              <a:solidFill>
                <a:srgbClr val="FF0000"/>
              </a:solidFill>
              <a:ea typeface="+mn-ea"/>
            </a:endParaRPr>
          </a:p>
          <a:p>
            <a:pPr marL="631825" lvl="1" indent="-285750">
              <a:buFont typeface="Arial" pitchFamily="34" charset="0"/>
              <a:buChar char="•"/>
            </a:pPr>
            <a:r>
              <a:rPr lang="de-CH" dirty="0"/>
              <a:t>Wenn </a:t>
            </a:r>
            <a:r>
              <a:rPr lang="de-CH" b="1" dirty="0">
                <a:solidFill>
                  <a:schemeClr val="accent1">
                    <a:lumMod val="60000"/>
                    <a:lumOff val="40000"/>
                  </a:schemeClr>
                </a:solidFill>
                <a:ea typeface="+mn-ea"/>
              </a:rPr>
              <a:t>Geothermie</a:t>
            </a:r>
            <a:r>
              <a:rPr lang="de-CH" dirty="0"/>
              <a:t> </a:t>
            </a:r>
            <a:br>
              <a:rPr lang="de-CH" dirty="0"/>
            </a:br>
            <a:r>
              <a:rPr lang="de-CH" dirty="0"/>
              <a:t>dann </a:t>
            </a:r>
            <a:r>
              <a:rPr lang="de-CH" b="1" dirty="0">
                <a:solidFill>
                  <a:srgbClr val="FF0000"/>
                </a:solidFill>
                <a:ea typeface="+mn-ea"/>
              </a:rPr>
              <a:t>hoher Finanzbedarf für Forschung , kleine CO2-Risiken, etc</a:t>
            </a:r>
            <a:r>
              <a:rPr lang="de-CH" b="1" dirty="0" smtClean="0">
                <a:solidFill>
                  <a:srgbClr val="FF0000"/>
                </a:solidFill>
                <a:ea typeface="+mn-ea"/>
              </a:rPr>
              <a:t>.</a:t>
            </a:r>
            <a:endParaRPr lang="de-CH" b="1" dirty="0">
              <a:solidFill>
                <a:srgbClr val="FF0000"/>
              </a:solidFill>
              <a:ea typeface="+mn-ea"/>
            </a:endParaRPr>
          </a:p>
          <a:p>
            <a:pPr marL="631825" lvl="1" indent="-285750">
              <a:buFont typeface="Arial" pitchFamily="34" charset="0"/>
              <a:buChar char="•"/>
            </a:pPr>
            <a:r>
              <a:rPr lang="de-CH" dirty="0"/>
              <a:t>Wenn </a:t>
            </a:r>
            <a:r>
              <a:rPr lang="de-CH" b="1" dirty="0">
                <a:solidFill>
                  <a:schemeClr val="accent1">
                    <a:lumMod val="60000"/>
                    <a:lumOff val="40000"/>
                  </a:schemeClr>
                </a:solidFill>
                <a:ea typeface="+mn-ea"/>
              </a:rPr>
              <a:t>weniger Energieverbrauch</a:t>
            </a:r>
            <a:r>
              <a:rPr lang="de-CH" dirty="0"/>
              <a:t/>
            </a:r>
            <a:br>
              <a:rPr lang="de-CH" dirty="0"/>
            </a:br>
            <a:r>
              <a:rPr lang="de-CH" dirty="0"/>
              <a:t>dann </a:t>
            </a:r>
            <a:r>
              <a:rPr lang="de-CH" b="1" dirty="0">
                <a:solidFill>
                  <a:srgbClr val="FF0000"/>
                </a:solidFill>
                <a:ea typeface="+mn-ea"/>
              </a:rPr>
              <a:t>mehr Autarkie etc</a:t>
            </a:r>
            <a:r>
              <a:rPr lang="de-CH" b="1" dirty="0" smtClean="0">
                <a:solidFill>
                  <a:srgbClr val="FF0000"/>
                </a:solidFill>
                <a:ea typeface="+mn-ea"/>
              </a:rPr>
              <a:t>.</a:t>
            </a:r>
            <a:br>
              <a:rPr lang="de-CH" b="1" dirty="0" smtClean="0">
                <a:solidFill>
                  <a:srgbClr val="FF0000"/>
                </a:solidFill>
                <a:ea typeface="+mn-ea"/>
              </a:rPr>
            </a:br>
            <a:endParaRPr lang="de-CH" b="1" dirty="0" smtClean="0">
              <a:ea typeface="+mn-e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b="1" dirty="0" smtClean="0"/>
              <a:t>Ethik: </a:t>
            </a:r>
            <a:r>
              <a:rPr lang="de-CH" dirty="0" smtClean="0"/>
              <a:t>Ist </a:t>
            </a:r>
            <a:r>
              <a:rPr lang="de-CH" b="1" dirty="0" smtClean="0">
                <a:solidFill>
                  <a:srgbClr val="FF0000"/>
                </a:solidFill>
              </a:rPr>
              <a:t>Folge B</a:t>
            </a:r>
            <a:r>
              <a:rPr lang="de-CH" dirty="0" smtClean="0"/>
              <a:t> akzeptabel?</a:t>
            </a:r>
            <a:endParaRPr lang="de-CH" dirty="0"/>
          </a:p>
          <a:p>
            <a:pPr marL="285750" indent="-285750">
              <a:buFont typeface="Arial" pitchFamily="34" charset="0"/>
              <a:buChar char="•"/>
            </a:pPr>
            <a:endParaRPr lang="de-CH" b="1" dirty="0" smtClean="0"/>
          </a:p>
        </p:txBody>
      </p:sp>
    </p:spTree>
    <p:extLst>
      <p:ext uri="{BB962C8B-B14F-4D97-AF65-F5344CB8AC3E}">
        <p14:creationId xmlns:p14="http://schemas.microsoft.com/office/powerpoint/2010/main" val="40226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Ethik 2.0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Unser ethisches Sensorium aus dem Alltag ist nicht ausgerichtet auf die Fragestellungen der Energiepolitik.</a:t>
            </a:r>
          </a:p>
          <a:p>
            <a:endParaRPr lang="de-CH" dirty="0"/>
          </a:p>
          <a:p>
            <a:r>
              <a:rPr lang="de-CH" dirty="0" smtClean="0"/>
              <a:t>Warum?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Intergenerationelle Dimension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Globale Dimension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Wahrscheinlichkeitsdimension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14412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Ethik und Milliarden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113" y="2205038"/>
            <a:ext cx="7343775" cy="4104282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Ethik ist oft verborgen hinter der Einschränkung auf </a:t>
            </a:r>
            <a:r>
              <a:rPr lang="de-CH" dirty="0"/>
              <a:t>das «Machbare</a:t>
            </a:r>
            <a:r>
              <a:rPr lang="de-CH" dirty="0" smtClean="0"/>
              <a:t>».</a:t>
            </a:r>
            <a:r>
              <a:rPr lang="de-CH" dirty="0"/>
              <a:t/>
            </a:r>
            <a:br>
              <a:rPr lang="de-CH" dirty="0"/>
            </a:br>
            <a:r>
              <a:rPr lang="de-CH" dirty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/>
              <a:t>Als «machbar» gilt oft, was keine zu hohen Kosten bringt</a:t>
            </a:r>
            <a:r>
              <a:rPr lang="de-CH" dirty="0" smtClean="0"/>
              <a:t>.</a:t>
            </a:r>
            <a:br>
              <a:rPr lang="de-CH" dirty="0" smtClean="0"/>
            </a:br>
            <a:endParaRPr lang="de-CH" dirty="0"/>
          </a:p>
          <a:p>
            <a:pPr marL="285750" indent="-285750">
              <a:buFont typeface="Arial" pitchFamily="34" charset="0"/>
              <a:buChar char="•"/>
            </a:pPr>
            <a:r>
              <a:rPr lang="de-CH" dirty="0"/>
              <a:t>Sind hohe Kosten aus ethischer Perspektive relevant</a:t>
            </a:r>
            <a:r>
              <a:rPr lang="de-CH" dirty="0" smtClean="0"/>
              <a:t>?</a:t>
            </a:r>
            <a:br>
              <a:rPr lang="de-CH" dirty="0" smtClean="0"/>
            </a:br>
            <a:endParaRPr lang="de-CH" dirty="0" smtClean="0"/>
          </a:p>
          <a:p>
            <a:pPr marL="631825" lvl="1" indent="-285750">
              <a:buFont typeface="Arial" pitchFamily="34" charset="0"/>
              <a:buChar char="•"/>
            </a:pPr>
            <a:r>
              <a:rPr lang="de-CH" dirty="0" smtClean="0"/>
              <a:t>Nein – in reichen Ländern</a:t>
            </a:r>
            <a:br>
              <a:rPr lang="de-CH" dirty="0" smtClean="0"/>
            </a:br>
            <a:endParaRPr lang="de-CH" dirty="0" smtClean="0"/>
          </a:p>
          <a:p>
            <a:pPr marL="631825" lvl="1" indent="-285750">
              <a:buFont typeface="Arial" pitchFamily="34" charset="0"/>
              <a:buChar char="•"/>
            </a:pPr>
            <a:r>
              <a:rPr lang="de-CH" dirty="0" smtClean="0"/>
              <a:t>Ja – in armen Ländern</a:t>
            </a:r>
            <a:br>
              <a:rPr lang="de-CH" dirty="0" smtClean="0"/>
            </a:br>
            <a:endParaRPr lang="de-CH" dirty="0" smtClean="0"/>
          </a:p>
          <a:p>
            <a:pPr marL="631825" lvl="1" indent="-285750">
              <a:buFont typeface="Arial" pitchFamily="34" charset="0"/>
              <a:buChar char="•"/>
            </a:pPr>
            <a:r>
              <a:rPr lang="de-CH" dirty="0" smtClean="0"/>
              <a:t>«Lebensstilveränderungskosten» auch in reichen Ländern relevant?</a:t>
            </a:r>
            <a:br>
              <a:rPr lang="de-CH" dirty="0" smtClean="0"/>
            </a:br>
            <a:endParaRPr lang="de-CH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Energiepolitik: Globale Perspektive ist unerlässlich!</a:t>
            </a:r>
            <a:br>
              <a:rPr lang="de-CH" dirty="0" smtClean="0"/>
            </a:br>
            <a:r>
              <a:rPr lang="de-CH" dirty="0" smtClean="0"/>
              <a:t> </a:t>
            </a:r>
          </a:p>
          <a:p>
            <a:pPr marL="631825" lvl="1" indent="-285750">
              <a:buFont typeface="Arial" pitchFamily="34" charset="0"/>
              <a:buChar char="•"/>
            </a:pP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9128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zh_praesentation_d">
  <a:themeElements>
    <a:clrScheme name="Standarddesign 1">
      <a:dk1>
        <a:srgbClr val="000000"/>
      </a:dk1>
      <a:lt1>
        <a:srgbClr val="FFFFFF"/>
      </a:lt1>
      <a:dk2>
        <a:srgbClr val="0028A5"/>
      </a:dk2>
      <a:lt2>
        <a:srgbClr val="808080"/>
      </a:lt2>
      <a:accent1>
        <a:srgbClr val="0028A5"/>
      </a:accent1>
      <a:accent2>
        <a:srgbClr val="A3ADB7"/>
      </a:accent2>
      <a:accent3>
        <a:srgbClr val="FFFFFF"/>
      </a:accent3>
      <a:accent4>
        <a:srgbClr val="000000"/>
      </a:accent4>
      <a:accent5>
        <a:srgbClr val="AAACCF"/>
      </a:accent5>
      <a:accent6>
        <a:srgbClr val="939CA6"/>
      </a:accent6>
      <a:hlink>
        <a:srgbClr val="DC6027"/>
      </a:hlink>
      <a:folHlink>
        <a:srgbClr val="0000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28A5"/>
        </a:dk2>
        <a:lt2>
          <a:srgbClr val="808080"/>
        </a:lt2>
        <a:accent1>
          <a:srgbClr val="0028A5"/>
        </a:accent1>
        <a:accent2>
          <a:srgbClr val="A3ADB7"/>
        </a:accent2>
        <a:accent3>
          <a:srgbClr val="FFFFFF"/>
        </a:accent3>
        <a:accent4>
          <a:srgbClr val="000000"/>
        </a:accent4>
        <a:accent5>
          <a:srgbClr val="AAACCF"/>
        </a:accent5>
        <a:accent6>
          <a:srgbClr val="939CA6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uzh_praesentation_d</Template>
  <TotalTime>0</TotalTime>
  <Words>51</Words>
  <Application>Microsoft Office PowerPoint</Application>
  <PresentationFormat>Bildschirmpräsentation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uzh_praesentation_d</vt:lpstr>
      <vt:lpstr>Energie und Ethik</vt:lpstr>
      <vt:lpstr>Wozu Ethik?</vt:lpstr>
      <vt:lpstr>Ethik 2.0</vt:lpstr>
      <vt:lpstr>Ethik und Milliarden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Energie und Ethik</dc:title>
  <dc:creator>Dominic Roser</dc:creator>
  <dc:description>Vorlage uzh_praesentation_d MSO2003 v1 23.04.2010</dc:description>
  <cp:lastModifiedBy>Dominic Roser</cp:lastModifiedBy>
  <cp:revision>14</cp:revision>
  <dcterms:created xsi:type="dcterms:W3CDTF">2011-11-15T08:40:42Z</dcterms:created>
  <dcterms:modified xsi:type="dcterms:W3CDTF">2011-11-16T14:10:34Z</dcterms:modified>
</cp:coreProperties>
</file>